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3" r:id="rId2"/>
    <p:sldId id="256" r:id="rId3"/>
    <p:sldId id="257" r:id="rId4"/>
    <p:sldId id="258" r:id="rId5"/>
    <p:sldId id="259" r:id="rId6"/>
    <p:sldId id="260" r:id="rId7"/>
    <p:sldId id="261"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191501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372376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25431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387390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016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581773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3218502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92557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146998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5B4E5-2F7A-4B8B-8F0B-4C6F5E1FC0C5}" type="datetimeFigureOut">
              <a:rPr lang="en-KE" smtClean="0"/>
              <a:t>07/03/2021</a:t>
            </a:fld>
            <a:endParaRPr lang="en-KE"/>
          </a:p>
        </p:txBody>
      </p:sp>
      <p:sp>
        <p:nvSpPr>
          <p:cNvPr id="5" name="Footer Placeholder 4"/>
          <p:cNvSpPr>
            <a:spLocks noGrp="1"/>
          </p:cNvSpPr>
          <p:nvPr>
            <p:ph type="ftr" sz="quarter" idx="11"/>
          </p:nvPr>
        </p:nvSpPr>
        <p:spPr/>
        <p:txBody>
          <a:bodyPr/>
          <a:lstStyle/>
          <a:p>
            <a:endParaRPr lang="en-KE"/>
          </a:p>
        </p:txBody>
      </p:sp>
      <p:sp>
        <p:nvSpPr>
          <p:cNvPr id="6" name="Slide Number Placeholder 5"/>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27330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A5B4E5-2F7A-4B8B-8F0B-4C6F5E1FC0C5}" type="datetimeFigureOut">
              <a:rPr lang="en-KE" smtClean="0"/>
              <a:t>07/03/2021</a:t>
            </a:fld>
            <a:endParaRPr lang="en-KE"/>
          </a:p>
        </p:txBody>
      </p:sp>
      <p:sp>
        <p:nvSpPr>
          <p:cNvPr id="6" name="Footer Placeholder 5"/>
          <p:cNvSpPr>
            <a:spLocks noGrp="1"/>
          </p:cNvSpPr>
          <p:nvPr>
            <p:ph type="ftr" sz="quarter" idx="11"/>
          </p:nvPr>
        </p:nvSpPr>
        <p:spPr/>
        <p:txBody>
          <a:bodyPr/>
          <a:lstStyle/>
          <a:p>
            <a:endParaRPr lang="en-KE"/>
          </a:p>
        </p:txBody>
      </p:sp>
      <p:sp>
        <p:nvSpPr>
          <p:cNvPr id="7" name="Slide Number Placeholder 6"/>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370595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A5B4E5-2F7A-4B8B-8F0B-4C6F5E1FC0C5}" type="datetimeFigureOut">
              <a:rPr lang="en-KE" smtClean="0"/>
              <a:t>07/03/2021</a:t>
            </a:fld>
            <a:endParaRPr lang="en-KE"/>
          </a:p>
        </p:txBody>
      </p:sp>
      <p:sp>
        <p:nvSpPr>
          <p:cNvPr id="8" name="Footer Placeholder 7"/>
          <p:cNvSpPr>
            <a:spLocks noGrp="1"/>
          </p:cNvSpPr>
          <p:nvPr>
            <p:ph type="ftr" sz="quarter" idx="11"/>
          </p:nvPr>
        </p:nvSpPr>
        <p:spPr/>
        <p:txBody>
          <a:bodyPr/>
          <a:lstStyle/>
          <a:p>
            <a:endParaRPr lang="en-KE"/>
          </a:p>
        </p:txBody>
      </p:sp>
      <p:sp>
        <p:nvSpPr>
          <p:cNvPr id="9" name="Slide Number Placeholder 8"/>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98919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A5B4E5-2F7A-4B8B-8F0B-4C6F5E1FC0C5}" type="datetimeFigureOut">
              <a:rPr lang="en-KE" smtClean="0"/>
              <a:t>07/03/2021</a:t>
            </a:fld>
            <a:endParaRPr lang="en-KE"/>
          </a:p>
        </p:txBody>
      </p:sp>
      <p:sp>
        <p:nvSpPr>
          <p:cNvPr id="4" name="Footer Placeholder 3"/>
          <p:cNvSpPr>
            <a:spLocks noGrp="1"/>
          </p:cNvSpPr>
          <p:nvPr>
            <p:ph type="ftr" sz="quarter" idx="11"/>
          </p:nvPr>
        </p:nvSpPr>
        <p:spPr/>
        <p:txBody>
          <a:bodyPr/>
          <a:lstStyle/>
          <a:p>
            <a:endParaRPr lang="en-KE"/>
          </a:p>
        </p:txBody>
      </p:sp>
      <p:sp>
        <p:nvSpPr>
          <p:cNvPr id="5" name="Slide Number Placeholder 4"/>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390401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5B4E5-2F7A-4B8B-8F0B-4C6F5E1FC0C5}" type="datetimeFigureOut">
              <a:rPr lang="en-KE" smtClean="0"/>
              <a:t>07/03/2021</a:t>
            </a:fld>
            <a:endParaRPr lang="en-KE"/>
          </a:p>
        </p:txBody>
      </p:sp>
      <p:sp>
        <p:nvSpPr>
          <p:cNvPr id="3" name="Footer Placeholder 2"/>
          <p:cNvSpPr>
            <a:spLocks noGrp="1"/>
          </p:cNvSpPr>
          <p:nvPr>
            <p:ph type="ftr" sz="quarter" idx="11"/>
          </p:nvPr>
        </p:nvSpPr>
        <p:spPr/>
        <p:txBody>
          <a:bodyPr/>
          <a:lstStyle/>
          <a:p>
            <a:endParaRPr lang="en-KE"/>
          </a:p>
        </p:txBody>
      </p:sp>
      <p:sp>
        <p:nvSpPr>
          <p:cNvPr id="4" name="Slide Number Placeholder 3"/>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3849236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5B4E5-2F7A-4B8B-8F0B-4C6F5E1FC0C5}" type="datetimeFigureOut">
              <a:rPr lang="en-KE" smtClean="0"/>
              <a:t>07/03/2021</a:t>
            </a:fld>
            <a:endParaRPr lang="en-KE"/>
          </a:p>
        </p:txBody>
      </p:sp>
      <p:sp>
        <p:nvSpPr>
          <p:cNvPr id="6" name="Footer Placeholder 5"/>
          <p:cNvSpPr>
            <a:spLocks noGrp="1"/>
          </p:cNvSpPr>
          <p:nvPr>
            <p:ph type="ftr" sz="quarter" idx="11"/>
          </p:nvPr>
        </p:nvSpPr>
        <p:spPr/>
        <p:txBody>
          <a:bodyPr/>
          <a:lstStyle/>
          <a:p>
            <a:endParaRPr lang="en-KE"/>
          </a:p>
        </p:txBody>
      </p:sp>
      <p:sp>
        <p:nvSpPr>
          <p:cNvPr id="7" name="Slide Number Placeholder 6"/>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3613404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A5B4E5-2F7A-4B8B-8F0B-4C6F5E1FC0C5}" type="datetimeFigureOut">
              <a:rPr lang="en-KE" smtClean="0"/>
              <a:t>07/03/2021</a:t>
            </a:fld>
            <a:endParaRPr lang="en-KE"/>
          </a:p>
        </p:txBody>
      </p:sp>
      <p:sp>
        <p:nvSpPr>
          <p:cNvPr id="6" name="Footer Placeholder 5"/>
          <p:cNvSpPr>
            <a:spLocks noGrp="1"/>
          </p:cNvSpPr>
          <p:nvPr>
            <p:ph type="ftr" sz="quarter" idx="11"/>
          </p:nvPr>
        </p:nvSpPr>
        <p:spPr/>
        <p:txBody>
          <a:bodyPr/>
          <a:lstStyle/>
          <a:p>
            <a:endParaRPr lang="en-KE"/>
          </a:p>
        </p:txBody>
      </p:sp>
      <p:sp>
        <p:nvSpPr>
          <p:cNvPr id="7" name="Slide Number Placeholder 6"/>
          <p:cNvSpPr>
            <a:spLocks noGrp="1"/>
          </p:cNvSpPr>
          <p:nvPr>
            <p:ph type="sldNum" sz="quarter" idx="12"/>
          </p:nvPr>
        </p:nvSpPr>
        <p:spPr/>
        <p:txBody>
          <a:bodyPr/>
          <a:lstStyle/>
          <a:p>
            <a:fld id="{8F04156D-77B6-43AE-8A8E-86AEEAE719CA}" type="slidenum">
              <a:rPr lang="en-KE" smtClean="0"/>
              <a:t>‹#›</a:t>
            </a:fld>
            <a:endParaRPr lang="en-KE"/>
          </a:p>
        </p:txBody>
      </p:sp>
    </p:spTree>
    <p:extLst>
      <p:ext uri="{BB962C8B-B14F-4D97-AF65-F5344CB8AC3E}">
        <p14:creationId xmlns:p14="http://schemas.microsoft.com/office/powerpoint/2010/main" val="41768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5B4E5-2F7A-4B8B-8F0B-4C6F5E1FC0C5}" type="datetimeFigureOut">
              <a:rPr lang="en-KE" smtClean="0"/>
              <a:t>07/03/2021</a:t>
            </a:fld>
            <a:endParaRPr lang="en-K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K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8F04156D-77B6-43AE-8A8E-86AEEAE719CA}" type="slidenum">
              <a:rPr lang="en-KE" smtClean="0"/>
              <a:t>‹#›</a:t>
            </a:fld>
            <a:endParaRPr lang="en-KE"/>
          </a:p>
        </p:txBody>
      </p:sp>
    </p:spTree>
    <p:extLst>
      <p:ext uri="{BB962C8B-B14F-4D97-AF65-F5344CB8AC3E}">
        <p14:creationId xmlns:p14="http://schemas.microsoft.com/office/powerpoint/2010/main" val="86845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7E0F-97AC-484A-89D1-C2ACFC394304}"/>
              </a:ext>
            </a:extLst>
          </p:cNvPr>
          <p:cNvSpPr>
            <a:spLocks noGrp="1"/>
          </p:cNvSpPr>
          <p:nvPr>
            <p:ph type="title"/>
          </p:nvPr>
        </p:nvSpPr>
        <p:spPr/>
        <p:txBody>
          <a:bodyPr>
            <a:normAutofit/>
          </a:bodyPr>
          <a:lstStyle/>
          <a:p>
            <a:pPr algn="ctr"/>
            <a:r>
              <a:rPr lang="en-US" i="0" strike="noStrike" dirty="0">
                <a:effectLst/>
                <a:latin typeface="inherit"/>
              </a:rPr>
              <a:t>current affairs video</a:t>
            </a:r>
            <a:br>
              <a:rPr lang="en-US" b="1" i="0" dirty="0">
                <a:solidFill>
                  <a:srgbClr val="000000"/>
                </a:solidFill>
                <a:effectLst/>
                <a:latin typeface="Open Sans" panose="020B0606030504020204" pitchFamily="34" charset="0"/>
              </a:rPr>
            </a:br>
            <a:endParaRPr lang="en-KE" dirty="0"/>
          </a:p>
        </p:txBody>
      </p:sp>
      <p:sp>
        <p:nvSpPr>
          <p:cNvPr id="3" name="Content Placeholder 2">
            <a:extLst>
              <a:ext uri="{FF2B5EF4-FFF2-40B4-BE49-F238E27FC236}">
                <a16:creationId xmlns:a16="http://schemas.microsoft.com/office/drawing/2014/main" id="{B00FD4F8-F77E-4A57-BD94-E793961C728C}"/>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solidFill>
                  <a:schemeClr val="accent1">
                    <a:lumMod val="75000"/>
                  </a:schemeClr>
                </a:solidFill>
              </a:rPr>
              <a:t>Name </a:t>
            </a:r>
          </a:p>
          <a:p>
            <a:pPr marL="0" indent="0" algn="ctr">
              <a:buNone/>
            </a:pPr>
            <a:r>
              <a:rPr lang="en-US" dirty="0">
                <a:solidFill>
                  <a:schemeClr val="accent1">
                    <a:lumMod val="75000"/>
                  </a:schemeClr>
                </a:solidFill>
              </a:rPr>
              <a:t>Course title</a:t>
            </a:r>
          </a:p>
          <a:p>
            <a:pPr marL="0" indent="0" algn="ctr">
              <a:buNone/>
            </a:pPr>
            <a:r>
              <a:rPr lang="en-US" dirty="0">
                <a:solidFill>
                  <a:schemeClr val="accent1">
                    <a:lumMod val="75000"/>
                  </a:schemeClr>
                </a:solidFill>
              </a:rPr>
              <a:t>Date</a:t>
            </a:r>
          </a:p>
          <a:p>
            <a:endParaRPr lang="en-KE" dirty="0"/>
          </a:p>
        </p:txBody>
      </p:sp>
    </p:spTree>
    <p:extLst>
      <p:ext uri="{BB962C8B-B14F-4D97-AF65-F5344CB8AC3E}">
        <p14:creationId xmlns:p14="http://schemas.microsoft.com/office/powerpoint/2010/main" val="124700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8E21-E885-4EE8-8CFC-FF2CEC207C0E}"/>
              </a:ext>
            </a:extLst>
          </p:cNvPr>
          <p:cNvSpPr>
            <a:spLocks noGrp="1"/>
          </p:cNvSpPr>
          <p:nvPr>
            <p:ph type="ctrTitle"/>
          </p:nvPr>
        </p:nvSpPr>
        <p:spPr/>
        <p:txBody>
          <a:bodyPr/>
          <a:lstStyle/>
          <a:p>
            <a:r>
              <a:rPr lang="en-US" dirty="0"/>
              <a:t>Is traveling to the us safer after vaccine?</a:t>
            </a:r>
            <a:endParaRPr lang="en-KE" dirty="0"/>
          </a:p>
        </p:txBody>
      </p:sp>
      <p:sp>
        <p:nvSpPr>
          <p:cNvPr id="3" name="Subtitle 2">
            <a:extLst>
              <a:ext uri="{FF2B5EF4-FFF2-40B4-BE49-F238E27FC236}">
                <a16:creationId xmlns:a16="http://schemas.microsoft.com/office/drawing/2014/main" id="{DEC493C3-3C54-4FBD-BEBB-98A0A233903D}"/>
              </a:ext>
            </a:extLst>
          </p:cNvPr>
          <p:cNvSpPr>
            <a:spLocks noGrp="1"/>
          </p:cNvSpPr>
          <p:nvPr>
            <p:ph type="subTitle" idx="1"/>
          </p:nvPr>
        </p:nvSpPr>
        <p:spPr/>
        <p:txBody>
          <a:bodyPr>
            <a:normAutofit fontScale="62500" lnSpcReduction="20000"/>
          </a:bodyPr>
          <a:lstStyle/>
          <a:p>
            <a:pPr marL="342900" indent="-342900" algn="l">
              <a:buFont typeface="Arial" panose="020B0604020202020204" pitchFamily="34" charset="0"/>
              <a:buChar char="•"/>
            </a:pPr>
            <a:r>
              <a:rPr lang="en-US" dirty="0"/>
              <a:t>Further testing needed to be done especially in schools</a:t>
            </a:r>
          </a:p>
          <a:p>
            <a:pPr marL="342900" indent="-342900" algn="l">
              <a:buFont typeface="Arial" panose="020B0604020202020204" pitchFamily="34" charset="0"/>
              <a:buChar char="•"/>
            </a:pPr>
            <a:r>
              <a:rPr lang="en-US" dirty="0"/>
              <a:t>Resources are set to facilitate the test and should not be channeled to other activities.</a:t>
            </a:r>
          </a:p>
          <a:p>
            <a:pPr marL="342900" indent="-342900" algn="l">
              <a:buFont typeface="Arial" panose="020B0604020202020204" pitchFamily="34" charset="0"/>
              <a:buChar char="•"/>
            </a:pPr>
            <a:r>
              <a:rPr lang="en-US" dirty="0"/>
              <a:t>Hence it was not the best time to travel across the country.</a:t>
            </a:r>
          </a:p>
          <a:p>
            <a:pPr marL="342900" indent="-342900" algn="l">
              <a:buFont typeface="Arial" panose="020B0604020202020204" pitchFamily="34" charset="0"/>
              <a:buChar char="•"/>
            </a:pPr>
            <a:r>
              <a:rPr lang="en-US" dirty="0"/>
              <a:t>The speaker uses deductive reasoning to present his arguments</a:t>
            </a:r>
            <a:endParaRPr lang="en-KE" dirty="0"/>
          </a:p>
        </p:txBody>
      </p:sp>
    </p:spTree>
    <p:extLst>
      <p:ext uri="{BB962C8B-B14F-4D97-AF65-F5344CB8AC3E}">
        <p14:creationId xmlns:p14="http://schemas.microsoft.com/office/powerpoint/2010/main" val="45854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072E-8E25-4B39-9D6B-85CD683C3730}"/>
              </a:ext>
            </a:extLst>
          </p:cNvPr>
          <p:cNvSpPr>
            <a:spLocks noGrp="1"/>
          </p:cNvSpPr>
          <p:nvPr>
            <p:ph type="title"/>
          </p:nvPr>
        </p:nvSpPr>
        <p:spPr>
          <a:xfrm>
            <a:off x="649356" y="1"/>
            <a:ext cx="8110099" cy="2488406"/>
          </a:xfrm>
        </p:spPr>
        <p:txBody>
          <a:bodyPr/>
          <a:lstStyle/>
          <a:p>
            <a:r>
              <a:rPr lang="en-US" dirty="0"/>
              <a:t>Credibility </a:t>
            </a:r>
            <a:endParaRPr lang="en-KE" dirty="0"/>
          </a:p>
        </p:txBody>
      </p:sp>
      <p:sp>
        <p:nvSpPr>
          <p:cNvPr id="3" name="Content Placeholder 2">
            <a:extLst>
              <a:ext uri="{FF2B5EF4-FFF2-40B4-BE49-F238E27FC236}">
                <a16:creationId xmlns:a16="http://schemas.microsoft.com/office/drawing/2014/main" id="{382F6564-9E42-4297-ABEF-8E7523C83A5F}"/>
              </a:ext>
            </a:extLst>
          </p:cNvPr>
          <p:cNvSpPr>
            <a:spLocks noGrp="1"/>
          </p:cNvSpPr>
          <p:nvPr>
            <p:ph idx="1"/>
          </p:nvPr>
        </p:nvSpPr>
        <p:spPr/>
        <p:txBody>
          <a:bodyPr/>
          <a:lstStyle/>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 Fauci gave his response to </a:t>
            </a:r>
            <a:r>
              <a:rPr lang="en-US" dirty="0">
                <a:latin typeface="Times New Roman" panose="02020603050405020304" pitchFamily="18" charset="0"/>
                <a:ea typeface="Calibri" panose="020F0502020204030204" pitchFamily="34" charset="0"/>
                <a:cs typeface="Times New Roman" panose="02020603050405020304" pitchFamily="18" charset="0"/>
              </a:rPr>
              <a:t>Carole Gardner concerns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about immunity. He gives justifiable facts concerning the injections. He stated that citizens were only allowed a degree of immunity after injection. Still, they would have to wait for a maximum of 10 to 15 days to get a degree of immunity. The maximum immunity allowed for persons to travel is ideally ten days to 2 weeks after receiving the second injection, which means that you will have protected yourself from contracting the virus at a 94 to 95 percent rating. </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KE" dirty="0"/>
          </a:p>
        </p:txBody>
      </p:sp>
      <p:pic>
        <p:nvPicPr>
          <p:cNvPr id="4" name="Dr. Fauci_ Getting vaccine doesn't mean you have free pass to travel">
            <a:hlinkClick r:id="" action="ppaction://media"/>
            <a:extLst>
              <a:ext uri="{FF2B5EF4-FFF2-40B4-BE49-F238E27FC236}">
                <a16:creationId xmlns:a16="http://schemas.microsoft.com/office/drawing/2014/main" id="{EFBCA852-592C-4302-9468-EC9F9B80A7E0}"/>
              </a:ext>
            </a:extLst>
          </p:cNvPr>
          <p:cNvPicPr>
            <a:picLocks noChangeAspect="1"/>
          </p:cNvPicPr>
          <p:nvPr>
            <a:videoFile r:link="rId1"/>
            <p:extLst>
              <p:ext uri="{DAA4B4D4-6D71-4841-9C94-3DE7FCFB9230}">
                <p14:media xmlns:p14="http://schemas.microsoft.com/office/powerpoint/2010/main" r:embed="rId2">
                  <p14:trim st="120683" end="342006.2666"/>
                  <p14:bmkLst>
                    <p14:bmk name="Bookmark 1" time="41781.1241"/>
                    <p14:bmk name="Bookmark 2" time="41835.6658"/>
                  </p14:bmkLst>
                </p14:media>
              </p:ext>
            </p:extLst>
          </p:nvPr>
        </p:nvPicPr>
        <p:blipFill>
          <a:blip r:embed="rId4"/>
          <a:stretch>
            <a:fillRect/>
          </a:stretch>
        </p:blipFill>
        <p:spPr>
          <a:xfrm>
            <a:off x="3617843" y="3990798"/>
            <a:ext cx="2478157" cy="2655168"/>
          </a:xfrm>
          <a:prstGeom prst="rect">
            <a:avLst/>
          </a:prstGeom>
        </p:spPr>
      </p:pic>
    </p:spTree>
    <p:extLst>
      <p:ext uri="{BB962C8B-B14F-4D97-AF65-F5344CB8AC3E}">
        <p14:creationId xmlns:p14="http://schemas.microsoft.com/office/powerpoint/2010/main" val="89802249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mediacall" presetSubtype="0" fill="hold" nodeType="clickEffect">
                                      <p:stCondLst>
                                        <p:cond delay="0"/>
                                      </p:stCondLst>
                                      <p:childTnLst>
                                        <p:cmd type="call" cmd="playFromBookmark(Bookmark 2)">
                                          <p:cBhvr>
                                            <p:cTn id="6" dur="515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6667">
                    <p:cTn id="7" fill="hold" display="0">
                      <p:stCondLst>
                        <p:cond delay="indefinite"/>
                      </p:stCondLst>
                    </p:cTn>
                    <p:tgtEl>
                      <p:spTgt spid="4"/>
                    </p:tgtEl>
                  </p:cMediaNode>
                </p:video>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41.836)">
                                          <p:cBhvr>
                                            <p:cTn id="6" dur="515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6667">
                    <p:cTn id="7" fill="hold" display="0">
                      <p:stCondLst>
                        <p:cond delay="indefinite"/>
                      </p:stCondLst>
                    </p:cTn>
                    <p:tgtEl>
                      <p:spTgt spid="4"/>
                    </p:tgtEl>
                  </p:cMediaNode>
                </p:vide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909B-CFE4-4643-AB14-16D3A5BF7E88}"/>
              </a:ext>
            </a:extLst>
          </p:cNvPr>
          <p:cNvSpPr>
            <a:spLocks noGrp="1"/>
          </p:cNvSpPr>
          <p:nvPr>
            <p:ph type="title"/>
          </p:nvPr>
        </p:nvSpPr>
        <p:spPr/>
        <p:txBody>
          <a:bodyPr/>
          <a:lstStyle/>
          <a:p>
            <a:r>
              <a:rPr lang="en-US" dirty="0"/>
              <a:t>cause effective reasoning</a:t>
            </a:r>
            <a:endParaRPr lang="en-KE" dirty="0"/>
          </a:p>
        </p:txBody>
      </p:sp>
      <p:sp>
        <p:nvSpPr>
          <p:cNvPr id="3" name="Content Placeholder 2">
            <a:extLst>
              <a:ext uri="{FF2B5EF4-FFF2-40B4-BE49-F238E27FC236}">
                <a16:creationId xmlns:a16="http://schemas.microsoft.com/office/drawing/2014/main" id="{0083BA36-6B71-4F5D-8674-9521F68DD816}"/>
              </a:ext>
            </a:extLst>
          </p:cNvPr>
          <p:cNvSpPr>
            <a:spLocks noGrp="1"/>
          </p:cNvSpPr>
          <p:nvPr>
            <p:ph idx="1"/>
          </p:nvPr>
        </p:nvSpPr>
        <p:spPr/>
        <p:txBody>
          <a:bodyPr/>
          <a:lstStyle/>
          <a:p>
            <a:r>
              <a:rPr lang="en-US" sz="1800" dirty="0">
                <a:effectLst/>
                <a:latin typeface="Times New Roman" panose="02020603050405020304" pitchFamily="18" charset="0"/>
                <a:ea typeface="Calibri" panose="020F0502020204030204" pitchFamily="34" charset="0"/>
              </a:rPr>
              <a:t>Carole Gardner, who, together with her husband, could not travel to visit their grandchildren for several months because of travel restrictions,  apply cause-effect reasoning in figuring out why they should be allowed to travel as they had got the vaccine. Her question was when exactly the government was going to allow them to travel. Persons who have already had the injection believe that they should have full immunity to travel as they wish because they are immune to the virus</a:t>
            </a:r>
            <a:endParaRPr lang="en-KE" dirty="0"/>
          </a:p>
        </p:txBody>
      </p:sp>
    </p:spTree>
    <p:extLst>
      <p:ext uri="{BB962C8B-B14F-4D97-AF65-F5344CB8AC3E}">
        <p14:creationId xmlns:p14="http://schemas.microsoft.com/office/powerpoint/2010/main" val="729502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E5F2-F56A-43C1-89A2-2B2999529D1D}"/>
              </a:ext>
            </a:extLst>
          </p:cNvPr>
          <p:cNvSpPr>
            <a:spLocks noGrp="1"/>
          </p:cNvSpPr>
          <p:nvPr>
            <p:ph type="title"/>
          </p:nvPr>
        </p:nvSpPr>
        <p:spPr/>
        <p:txBody>
          <a:bodyPr/>
          <a:lstStyle/>
          <a:p>
            <a:r>
              <a:rPr lang="en-US" dirty="0"/>
              <a:t>argument from analogy</a:t>
            </a:r>
            <a:endParaRPr lang="en-KE" dirty="0"/>
          </a:p>
        </p:txBody>
      </p:sp>
      <p:sp>
        <p:nvSpPr>
          <p:cNvPr id="3" name="Content Placeholder 2">
            <a:extLst>
              <a:ext uri="{FF2B5EF4-FFF2-40B4-BE49-F238E27FC236}">
                <a16:creationId xmlns:a16="http://schemas.microsoft.com/office/drawing/2014/main" id="{598EE5B6-5CB0-4DC6-A8C9-0F964DCD7396}"/>
              </a:ext>
            </a:extLst>
          </p:cNvPr>
          <p:cNvSpPr>
            <a:spLocks noGrp="1"/>
          </p:cNvSpPr>
          <p:nvPr>
            <p:ph idx="1"/>
          </p:nvPr>
        </p:nvSpPr>
        <p:spPr/>
        <p:txBody>
          <a:bodyPr/>
          <a:lstStyle/>
          <a:p>
            <a:r>
              <a:rPr lang="en-US" sz="1800" dirty="0">
                <a:effectLst/>
                <a:latin typeface="Times New Roman" panose="02020603050405020304" pitchFamily="18" charset="0"/>
                <a:ea typeface="Calibri" panose="020F0502020204030204" pitchFamily="34" charset="0"/>
              </a:rPr>
              <a:t>Dr. Fauci argues from analogy when he made it clear to Citizens that it was in their best interest to continue wearing masks after vaccination even though they have reservations about doing so.</a:t>
            </a:r>
            <a:endParaRPr lang="en-KE" dirty="0"/>
          </a:p>
        </p:txBody>
      </p:sp>
    </p:spTree>
    <p:extLst>
      <p:ext uri="{BB962C8B-B14F-4D97-AF65-F5344CB8AC3E}">
        <p14:creationId xmlns:p14="http://schemas.microsoft.com/office/powerpoint/2010/main" val="122270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F5C3-5A54-400F-A8D0-8E12BFE431AB}"/>
              </a:ext>
            </a:extLst>
          </p:cNvPr>
          <p:cNvSpPr>
            <a:spLocks noGrp="1"/>
          </p:cNvSpPr>
          <p:nvPr>
            <p:ph type="title"/>
          </p:nvPr>
        </p:nvSpPr>
        <p:spPr/>
        <p:txBody>
          <a:bodyPr/>
          <a:lstStyle/>
          <a:p>
            <a:r>
              <a:rPr lang="en-US" dirty="0"/>
              <a:t>The argument is convincing </a:t>
            </a:r>
            <a:endParaRPr lang="en-KE" dirty="0"/>
          </a:p>
        </p:txBody>
      </p:sp>
      <p:sp>
        <p:nvSpPr>
          <p:cNvPr id="3" name="Content Placeholder 2">
            <a:extLst>
              <a:ext uri="{FF2B5EF4-FFF2-40B4-BE49-F238E27FC236}">
                <a16:creationId xmlns:a16="http://schemas.microsoft.com/office/drawing/2014/main" id="{C0C073AF-A646-497F-8B08-89315CC44207}"/>
              </a:ext>
            </a:extLst>
          </p:cNvPr>
          <p:cNvSpPr>
            <a:spLocks noGrp="1"/>
          </p:cNvSpPr>
          <p:nvPr>
            <p:ph idx="1"/>
          </p:nvPr>
        </p:nvSpPr>
        <p:spPr/>
        <p:txBody>
          <a:bodyPr/>
          <a:lstStyle/>
          <a:p>
            <a:r>
              <a:rPr lang="en-US" sz="1800" dirty="0">
                <a:effectLst/>
                <a:latin typeface="Times New Roman" panose="02020603050405020304" pitchFamily="18" charset="0"/>
                <a:ea typeface="Calibri" panose="020F0502020204030204" pitchFamily="34" charset="0"/>
              </a:rPr>
              <a:t>both Dr. Fauci and Dr. </a:t>
            </a:r>
            <a:r>
              <a:rPr lang="en-US" sz="1800" dirty="0" err="1">
                <a:effectLst/>
                <a:latin typeface="Times New Roman" panose="02020603050405020304" pitchFamily="18" charset="0"/>
                <a:ea typeface="Calibri" panose="020F0502020204030204" pitchFamily="34" charset="0"/>
              </a:rPr>
              <a:t>Rochele</a:t>
            </a:r>
            <a:r>
              <a:rPr lang="en-US" sz="1800" dirty="0">
                <a:effectLst/>
                <a:latin typeface="Times New Roman" panose="02020603050405020304" pitchFamily="18" charset="0"/>
                <a:ea typeface="Calibri" panose="020F0502020204030204" pitchFamily="34" charset="0"/>
              </a:rPr>
              <a:t> presented strong arguments against traveling during this time. a person who has been vaccinated can carry the virus and spread Covid-19 without their knowledge. I believe travel at this time poses a great danger in increasing new infections.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idea of travel continues to be a sensitive topic to most Americans because traveling locally or internationally has been affected by the pandemic for nearly a year now. </a:t>
            </a:r>
            <a:endParaRPr lang="en-K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KE" dirty="0"/>
          </a:p>
        </p:txBody>
      </p:sp>
    </p:spTree>
    <p:extLst>
      <p:ext uri="{BB962C8B-B14F-4D97-AF65-F5344CB8AC3E}">
        <p14:creationId xmlns:p14="http://schemas.microsoft.com/office/powerpoint/2010/main" val="2571898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5227-CCEA-4076-A256-E1C6EDDA1240}"/>
              </a:ext>
            </a:extLst>
          </p:cNvPr>
          <p:cNvSpPr>
            <a:spLocks noGrp="1"/>
          </p:cNvSpPr>
          <p:nvPr>
            <p:ph type="title"/>
          </p:nvPr>
        </p:nvSpPr>
        <p:spPr/>
        <p:txBody>
          <a:bodyPr/>
          <a:lstStyle/>
          <a:p>
            <a:r>
              <a:rPr lang="en-US" dirty="0"/>
              <a:t>conclusion</a:t>
            </a:r>
            <a:endParaRPr lang="en-KE" dirty="0"/>
          </a:p>
        </p:txBody>
      </p:sp>
      <p:sp>
        <p:nvSpPr>
          <p:cNvPr id="3" name="Content Placeholder 2">
            <a:extLst>
              <a:ext uri="{FF2B5EF4-FFF2-40B4-BE49-F238E27FC236}">
                <a16:creationId xmlns:a16="http://schemas.microsoft.com/office/drawing/2014/main" id="{2B39AFAE-92EC-4D9A-A156-AC9B100AFB7D}"/>
              </a:ext>
            </a:extLst>
          </p:cNvPr>
          <p:cNvSpPr>
            <a:spLocks noGrp="1"/>
          </p:cNvSpPr>
          <p:nvPr>
            <p:ph idx="1"/>
          </p:nvPr>
        </p:nvSpPr>
        <p:spPr/>
        <p:txBody>
          <a:bodyPr/>
          <a:lstStyle/>
          <a:p>
            <a:r>
              <a:rPr lang="en-US" dirty="0"/>
              <a:t>The clip is convincing, not travelling during the pandemic is similar to saving lives. people ought to adhere to medics advise on covid19 protective measures. </a:t>
            </a:r>
            <a:endParaRPr lang="en-KE" dirty="0"/>
          </a:p>
        </p:txBody>
      </p:sp>
    </p:spTree>
    <p:extLst>
      <p:ext uri="{BB962C8B-B14F-4D97-AF65-F5344CB8AC3E}">
        <p14:creationId xmlns:p14="http://schemas.microsoft.com/office/powerpoint/2010/main" val="388180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D399-85BF-4CA8-AC00-76C74ECE38FE}"/>
              </a:ext>
            </a:extLst>
          </p:cNvPr>
          <p:cNvSpPr>
            <a:spLocks noGrp="1"/>
          </p:cNvSpPr>
          <p:nvPr>
            <p:ph type="title"/>
          </p:nvPr>
        </p:nvSpPr>
        <p:spPr/>
        <p:txBody>
          <a:bodyPr/>
          <a:lstStyle/>
          <a:p>
            <a:r>
              <a:rPr lang="en-US" dirty="0"/>
              <a:t>References </a:t>
            </a:r>
            <a:endParaRPr lang="en-KE" dirty="0"/>
          </a:p>
        </p:txBody>
      </p:sp>
      <p:sp>
        <p:nvSpPr>
          <p:cNvPr id="3" name="Content Placeholder 2">
            <a:extLst>
              <a:ext uri="{FF2B5EF4-FFF2-40B4-BE49-F238E27FC236}">
                <a16:creationId xmlns:a16="http://schemas.microsoft.com/office/drawing/2014/main" id="{BC3C1704-F109-4C49-A87F-7F1FB603F20A}"/>
              </a:ext>
            </a:extLst>
          </p:cNvPr>
          <p:cNvSpPr>
            <a:spLocks noGrp="1"/>
          </p:cNvSpPr>
          <p:nvPr>
            <p:ph idx="1"/>
          </p:nvPr>
        </p:nvSpPr>
        <p:spPr/>
        <p:txBody>
          <a:bodyPr/>
          <a:lstStyle/>
          <a:p>
            <a:r>
              <a:rPr lang="en-US" b="0" i="0" dirty="0">
                <a:solidFill>
                  <a:srgbClr val="000000"/>
                </a:solidFill>
                <a:effectLst/>
                <a:latin typeface="Open Sans" panose="020B0606030504020204" pitchFamily="34" charset="0"/>
              </a:rPr>
              <a:t>Video link: https://youtu.be/Kd0RGjL-02s, 2021. [video].</a:t>
            </a:r>
            <a:endParaRPr lang="en-KE" dirty="0"/>
          </a:p>
        </p:txBody>
      </p:sp>
    </p:spTree>
    <p:extLst>
      <p:ext uri="{BB962C8B-B14F-4D97-AF65-F5344CB8AC3E}">
        <p14:creationId xmlns:p14="http://schemas.microsoft.com/office/powerpoint/2010/main" val="181593106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79</TotalTime>
  <Words>419</Words>
  <Application>Microsoft Office PowerPoint</Application>
  <PresentationFormat>Widescreen</PresentationFormat>
  <Paragraphs>25</Paragraphs>
  <Slides>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inherit</vt:lpstr>
      <vt:lpstr>Open Sans</vt:lpstr>
      <vt:lpstr>Times New Roman</vt:lpstr>
      <vt:lpstr>Trebuchet MS</vt:lpstr>
      <vt:lpstr>Wingdings 3</vt:lpstr>
      <vt:lpstr>Facet</vt:lpstr>
      <vt:lpstr>current affairs video </vt:lpstr>
      <vt:lpstr>Is traveling to the us safer after vaccine?</vt:lpstr>
      <vt:lpstr>Credibility </vt:lpstr>
      <vt:lpstr>cause effective reasoning</vt:lpstr>
      <vt:lpstr>argument from analogy</vt:lpstr>
      <vt:lpstr>The argument is convincing </vt:lpstr>
      <vt:lpstr>conclusion</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traveling to the us safer after vaccine?</dc:title>
  <dc:creator>john matheka</dc:creator>
  <cp:lastModifiedBy>john matheka</cp:lastModifiedBy>
  <cp:revision>11</cp:revision>
  <dcterms:created xsi:type="dcterms:W3CDTF">2021-03-07T02:23:39Z</dcterms:created>
  <dcterms:modified xsi:type="dcterms:W3CDTF">2021-03-07T04:50:34Z</dcterms:modified>
</cp:coreProperties>
</file>